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3"/>
  </p:notesMasterIdLst>
  <p:sldIdLst>
    <p:sldId id="294" r:id="rId3"/>
    <p:sldId id="257" r:id="rId4"/>
    <p:sldId id="258" r:id="rId5"/>
    <p:sldId id="263" r:id="rId6"/>
    <p:sldId id="259" r:id="rId7"/>
    <p:sldId id="264" r:id="rId8"/>
    <p:sldId id="281" r:id="rId9"/>
    <p:sldId id="331" r:id="rId10"/>
    <p:sldId id="267" r:id="rId11"/>
    <p:sldId id="296" r:id="rId12"/>
    <p:sldId id="270" r:id="rId13"/>
    <p:sldId id="273" r:id="rId14"/>
    <p:sldId id="295" r:id="rId15"/>
    <p:sldId id="297" r:id="rId16"/>
    <p:sldId id="298" r:id="rId17"/>
    <p:sldId id="276" r:id="rId18"/>
    <p:sldId id="284" r:id="rId19"/>
    <p:sldId id="287" r:id="rId20"/>
    <p:sldId id="289" r:id="rId21"/>
    <p:sldId id="300" r:id="rId22"/>
    <p:sldId id="290" r:id="rId23"/>
    <p:sldId id="299" r:id="rId24"/>
    <p:sldId id="307" r:id="rId25"/>
    <p:sldId id="302" r:id="rId26"/>
    <p:sldId id="305" r:id="rId27"/>
    <p:sldId id="308" r:id="rId28"/>
    <p:sldId id="309" r:id="rId29"/>
    <p:sldId id="310" r:id="rId30"/>
    <p:sldId id="315" r:id="rId31"/>
    <p:sldId id="318" r:id="rId32"/>
    <p:sldId id="319" r:id="rId33"/>
    <p:sldId id="320" r:id="rId34"/>
    <p:sldId id="316" r:id="rId35"/>
    <p:sldId id="291" r:id="rId36"/>
    <p:sldId id="293" r:id="rId37"/>
    <p:sldId id="329" r:id="rId38"/>
    <p:sldId id="324" r:id="rId39"/>
    <p:sldId id="326" r:id="rId40"/>
    <p:sldId id="317" r:id="rId41"/>
    <p:sldId id="330" r:id="rId42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66548" autoAdjust="0"/>
  </p:normalViewPr>
  <p:slideViewPr>
    <p:cSldViewPr>
      <p:cViewPr varScale="1">
        <p:scale>
          <a:sx n="49" d="100"/>
          <a:sy n="49" d="100"/>
        </p:scale>
        <p:origin x="-71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9486BEA-0ED0-43FA-8282-26B64CC300B2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DF4F4F-54C7-4772-B97E-8CC727C3702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86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967295-2DF5-41DA-9951-9591D9DA93A6}" type="slidenum">
              <a:rPr lang="it-I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it-IT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505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F1C3AE-633F-4C00-B616-4E14F50B62BB}" type="slidenum">
              <a:rPr lang="it-I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it-IT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93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6E510A-4A39-40C2-A5B3-DDDF9BB0FD96}" type="slidenum">
              <a:rPr lang="it-I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it-IT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451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1445FB-2678-4290-BEFF-E45D4281D80A}" type="slidenum">
              <a:rPr lang="it-I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it-IT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614BF-9399-4B29-A725-0E1F04FD5549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67282-711C-46E5-BC45-AC2898C0AAE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BD078-3988-4E8D-97A4-F56620A623A0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5840F-A530-4646-A20E-E081027957C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C1079-0875-4515-B4E1-5DE28A935329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8AF81-209D-489E-B2B5-77EEB1F3A16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4A1DE-13B3-43C3-A49A-48B3A641341A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3D2DE-0AF7-4A19-B92F-C0BF7C4D11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2D909-9062-4EF1-8D0E-E60CCD61BC4F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B843-8388-4156-B0A7-9945F2FF11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9EEE4-7F99-44AA-B911-A6C340D2A5F5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11C69-5DB6-4DFC-95F3-FB656E5D5BF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8AE99-01EB-460F-A131-095E8BA24C7C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B2F3E-7F5F-47AC-97BD-E1EC9E242BC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CD95C-B849-4EA5-828E-AE905EB28098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2E7DF-B6DC-41A6-B554-A17788B4B47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F7254-B523-40FD-A41D-A2175CA22C88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A3C30-E12D-4B4A-AFD1-6FC8B1266C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2977-E4EC-4869-A4CD-FB711FBDD4D8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AF36C-5173-4068-98D1-2E69EED36B7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CC920-042D-4798-836D-1CAA59D799F9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EBF6A-8132-4D04-8EAD-B52E0516820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68833-F92A-4E9B-8287-BCBA837BA098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3458E-D15C-4FB1-AE19-C0487F48596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BF8DB-AB96-4164-95FD-954CD07A7819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2D4F6-7E8A-4911-85EF-292AC61914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2E772-D62C-48D0-8495-B30A96721497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06811-0DAB-4E08-BB29-51620EED1F7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90FD3-9938-43B7-BB51-525F6E197458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49DC7-85B4-4EB7-A494-2088703B6CB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29DE3-4CA1-47A0-B308-136E0E8A8734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B3F95-4204-4F96-804E-9E670FFA87A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3E4AE-4A18-45EB-A281-430EEC661823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0003B-C0FE-4E3B-BA74-8D07E47D5B2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239DC-3CF5-4BAF-AA9E-DF56F581F3BD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C854F-30BD-419C-9A44-9F839F2271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82161-3F9C-4501-90CE-ED7F00998CE9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7F380-FDCD-4214-9EB3-73BD207C632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BCB1A-05E5-4457-9FB0-8B43EF69FD67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F28B-B5FB-4FC2-94A9-E9C59E8D3F6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E5E6C-4B51-43D7-B11D-CAC0F37D2F86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85452-FCC8-49BA-B10F-6C3E872D625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CB992-9A63-4294-A141-DA270932F470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28461-9E57-41DB-A2CB-FB38D43AC84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C2F05-D44E-42CB-A88A-8D8A4FF94A9F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E0D4D-E6C2-4BB9-B69B-80343285800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3C1C4B-0330-4600-88F9-0B0C53784AD2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1862B5-0BA8-4699-90A9-2BD9354869F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3315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867BCC-DC4D-4649-BE3A-B942FF92E093}" type="datetimeFigureOut">
              <a:rPr lang="it-IT"/>
              <a:pPr>
                <a:defRPr/>
              </a:pPr>
              <a:t>02/10/2019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0DC418-FABE-4842-9D10-D69503DF35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>
          <a:xfrm>
            <a:off x="576263" y="-100013"/>
            <a:ext cx="8316912" cy="2089151"/>
          </a:xfrm>
        </p:spPr>
        <p:txBody>
          <a:bodyPr/>
          <a:lstStyle/>
          <a:p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b="1" smtClean="0">
                <a:latin typeface="Comic Sans MS" pitchFamily="66" charset="0"/>
              </a:rPr>
              <a:t>« L’ARTE NEL PIATTO «</a:t>
            </a:r>
            <a:br>
              <a:rPr lang="it-IT" sz="2400" b="1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Percorso sulla creatività nella scuola dell’infanzia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Scuola dell’infanzia « PIANEZZOLI»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INSEGNANTI: Matteoli Nadia e Gabbrielli Ombretta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/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/>
            </a:r>
            <a:br>
              <a:rPr lang="it-IT" sz="20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endParaRPr lang="it-IT" sz="2000" smtClean="0">
              <a:latin typeface="Comic Sans MS" pitchFamily="66" charset="0"/>
            </a:endParaRPr>
          </a:p>
        </p:txBody>
      </p:sp>
      <p:pic>
        <p:nvPicPr>
          <p:cNvPr id="27650" name="Picture 2" descr="C:\Users\acer\Desktop\frutta-verdura-di-stagion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557338"/>
            <a:ext cx="727233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>
                <a:latin typeface="Comic Sans MS" pitchFamily="66" charset="0"/>
              </a:rPr>
              <a:t>«Re Rodolfo»</a:t>
            </a:r>
          </a:p>
        </p:txBody>
      </p:sp>
      <p:pic>
        <p:nvPicPr>
          <p:cNvPr id="37890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25538"/>
            <a:ext cx="68580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acer\Desktop\14619378201992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71550"/>
            <a:ext cx="7620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acer\Desktop\Mostra-Arcimboldo-600x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5" y="1052513"/>
            <a:ext cx="82105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smtClean="0">
                <a:latin typeface="Comic Sans MS" pitchFamily="66" charset="0"/>
              </a:rPr>
              <a:t>«L’ORTOLANO»</a:t>
            </a:r>
          </a:p>
        </p:txBody>
      </p:sp>
      <p:pic>
        <p:nvPicPr>
          <p:cNvPr id="40962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28775"/>
            <a:ext cx="3624263" cy="4840288"/>
          </a:xfrm>
        </p:spPr>
      </p:pic>
      <p:pic>
        <p:nvPicPr>
          <p:cNvPr id="40963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1654175"/>
            <a:ext cx="3671888" cy="48768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765175"/>
            <a:ext cx="8215313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60350"/>
            <a:ext cx="48958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sz="2000" b="1" smtClean="0">
              <a:latin typeface="Comic Sans MS" pitchFamily="66" charset="0"/>
            </a:endParaRPr>
          </a:p>
        </p:txBody>
      </p:sp>
      <p:pic>
        <p:nvPicPr>
          <p:cNvPr id="44034" name="Immagin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3600" y="1484313"/>
            <a:ext cx="3529013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5292725" y="1484313"/>
            <a:ext cx="3382963" cy="49149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tx1"/>
                </a:solidFill>
                <a:latin typeface="Comic Sans MS" pitchFamily="66" charset="0"/>
              </a:rPr>
              <a:t>« Queste immagini sono dei quadri dipinti da un signore che si chiamava Giuseppe Arcimboldo ed era un pittore, cioè una persona a cui piaceva tantissimo disegnare, colorare, dipingere….come piace a voi. Arcimboldo amava dipingere dei quadri con la frutta e la verdura…come quelli che abbiamo visto»</a:t>
            </a:r>
            <a:endParaRPr lang="it-IT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863600" y="476250"/>
            <a:ext cx="7596188" cy="865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4) «CHI ERA ARCIMBOLDO»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Breve storia del pittore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1925"/>
          </a:xfrm>
        </p:spPr>
        <p:txBody>
          <a:bodyPr/>
          <a:lstStyle/>
          <a:p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Realizzazione di un opera ispirandosi alle opere del pittore</a:t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I bambini avranno a disposizione la frutta e la verdura e liberamente realizzeranno la propria opera sul tavolo</a:t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Successivamente i lavori saranno condivisi con i compagni, tutti andranno a vedere e a osservare i quadri degli altri come se fossimo ad una mostra.</a:t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Importanza della condivisione</a:t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endParaRPr lang="it-IT" sz="2400" smtClean="0"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755650" y="333375"/>
            <a:ext cx="7704138" cy="7921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5) COLLAGE  TRIDIMENSIONALE CON GLI ELEMENTI NATURALI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07988"/>
            <a:ext cx="8137525" cy="60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323850" y="765175"/>
            <a:ext cx="8301038" cy="4311650"/>
          </a:xfrm>
        </p:spPr>
        <p:txBody>
          <a:bodyPr/>
          <a:lstStyle/>
          <a:p>
            <a:r>
              <a:rPr lang="it-IT" sz="3600" b="1" smtClean="0">
                <a:latin typeface="Comic Sans MS" pitchFamily="66" charset="0"/>
              </a:rPr>
              <a:t>FINALITA’ </a:t>
            </a:r>
            <a:r>
              <a:rPr lang="it-IT" sz="3600" smtClean="0">
                <a:latin typeface="Comic Sans MS" pitchFamily="66" charset="0"/>
              </a:rPr>
              <a:t/>
            </a:r>
            <a:br>
              <a:rPr lang="it-IT" sz="36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/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« </a:t>
            </a:r>
            <a:r>
              <a:rPr lang="it-IT" sz="2400" smtClean="0">
                <a:latin typeface="Comic Sans MS" pitchFamily="66" charset="0"/>
              </a:rPr>
              <a:t>POTENZIARE IL PENSIERO DIVERGENTE</a:t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 ATTRAVERSO L’ARTE E</a:t>
            </a:r>
            <a:br>
              <a:rPr lang="it-IT" sz="24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 GLI ELEMENTI NATURALI «  </a:t>
            </a:r>
          </a:p>
        </p:txBody>
      </p:sp>
      <p:sp>
        <p:nvSpPr>
          <p:cNvPr id="29698" name="Rettangolo 2"/>
          <p:cNvSpPr>
            <a:spLocks noChangeArrowheads="1"/>
          </p:cNvSpPr>
          <p:nvPr/>
        </p:nvSpPr>
        <p:spPr bwMode="auto">
          <a:xfrm>
            <a:off x="2311400" y="549275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238125"/>
            <a:ext cx="5472112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225"/>
          </a:xfrm>
        </p:spPr>
        <p:txBody>
          <a:bodyPr/>
          <a:lstStyle/>
          <a:p>
            <a:r>
              <a:rPr lang="it-IT" smtClean="0">
                <a:latin typeface="Comic Sans MS" pitchFamily="66" charset="0"/>
              </a:rPr>
              <a:t/>
            </a:r>
            <a:br>
              <a:rPr lang="it-IT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I bambini hanno a disposizione colla, forbici e riviste dalle quali ritaglieranno immagini  di frutta e ortaggi che serviranno in seguito alla realizzazione della loro opera</a:t>
            </a:r>
          </a:p>
        </p:txBody>
      </p:sp>
      <p:sp>
        <p:nvSpPr>
          <p:cNvPr id="3" name="Rettangolo 2"/>
          <p:cNvSpPr/>
          <p:nvPr/>
        </p:nvSpPr>
        <p:spPr>
          <a:xfrm>
            <a:off x="611188" y="404813"/>
            <a:ext cx="7993062" cy="1079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</a:t>
            </a: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6) REALIZZAZIONE  LIBERA DI UN PROPRIO ELABORATO ATTRAVERSO  LA TECNICA DEL COLLAGE  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4103688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Immagin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60350"/>
            <a:ext cx="4176712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7825"/>
          </a:xfrm>
        </p:spPr>
        <p:txBody>
          <a:bodyPr/>
          <a:lstStyle/>
          <a:p>
            <a:r>
              <a:rPr lang="it-IT" sz="3200" smtClean="0">
                <a:latin typeface="Comic Sans MS" pitchFamily="66" charset="0"/>
              </a:rPr>
              <a:t/>
            </a:r>
            <a:br>
              <a:rPr lang="it-IT" sz="32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/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Per il puzzle abbiamo scelto l’opera che ritrae Re Rodolfo perché è un’immagine abbastanza definita nel riconoscimento degli elementi che la compongono .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Divideremo l’opera in modo diverso a secondo dell’età dei bambini: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1- due pezzi per i bambini di tre anni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2- quattro/sei pezzi per i bambini di quattro anni</a:t>
            </a:r>
            <a:br>
              <a:rPr lang="it-IT" sz="2000" smtClean="0">
                <a:latin typeface="Comic Sans MS" pitchFamily="66" charset="0"/>
              </a:rPr>
            </a:br>
            <a:r>
              <a:rPr lang="it-IT" sz="2000" smtClean="0">
                <a:latin typeface="Comic Sans MS" pitchFamily="66" charset="0"/>
              </a:rPr>
              <a:t>3- otto/dieci pezzi per i bambini di cinque anni</a:t>
            </a:r>
            <a:br>
              <a:rPr lang="it-IT" sz="2000" smtClean="0">
                <a:latin typeface="Comic Sans MS" pitchFamily="66" charset="0"/>
              </a:rPr>
            </a:br>
            <a:endParaRPr lang="it-IT" sz="2000" smtClean="0"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116013" y="765175"/>
            <a:ext cx="7127875" cy="1079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7) PUZZLE DEL QUADRO  DI  RE RODOLFO 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b="1" smtClean="0">
                <a:latin typeface="Comic Sans MS" pitchFamily="66" charset="0"/>
              </a:rPr>
              <a:t>« RE  RODOLFO «</a:t>
            </a:r>
            <a:br>
              <a:rPr lang="it-IT" sz="2400" b="1" smtClean="0">
                <a:latin typeface="Comic Sans MS" pitchFamily="66" charset="0"/>
              </a:rPr>
            </a:br>
            <a:endParaRPr lang="it-IT" sz="2400" b="1" smtClean="0">
              <a:latin typeface="Comic Sans MS" pitchFamily="66" charset="0"/>
            </a:endParaRPr>
          </a:p>
        </p:txBody>
      </p:sp>
      <p:pic>
        <p:nvPicPr>
          <p:cNvPr id="53250" name="Picture 2" descr="C:\Users\acer\Desktop\giuseppe-arcimboldo-imperatore-rodolfo-ii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341438"/>
            <a:ext cx="59039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7825"/>
          </a:xfrm>
        </p:spPr>
        <p:txBody>
          <a:bodyPr/>
          <a:lstStyle/>
          <a:p>
            <a:endParaRPr lang="it-IT" smtClean="0"/>
          </a:p>
        </p:txBody>
      </p:sp>
      <p:pic>
        <p:nvPicPr>
          <p:cNvPr id="54274" name="Picture 2" descr="C:\Users\acer\Desktop\1-arcimbol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106488"/>
            <a:ext cx="640873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060575"/>
            <a:ext cx="44640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Immagin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3938" y="2060575"/>
            <a:ext cx="40957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4833938" y="1125538"/>
            <a:ext cx="3914775" cy="6477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STAMPA CON L’INSALATA</a:t>
            </a:r>
            <a:endParaRPr lang="it-IT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79388" y="1125538"/>
            <a:ext cx="4464050" cy="647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STAMPA CON LE MELE</a:t>
            </a:r>
            <a:endParaRPr lang="it-IT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827088" y="260350"/>
            <a:ext cx="7921625" cy="647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8) STAMPA CON GLI ELEMENTI NATURALI E LA PITTURA AD ACQUA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330200"/>
            <a:ext cx="63103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Immagin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24175"/>
            <a:ext cx="49720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7092950" y="330200"/>
            <a:ext cx="1727200" cy="22320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STAMPE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CON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ZUCCH</a:t>
            </a:r>
            <a:r>
              <a:rPr lang="it-IT" dirty="0">
                <a:solidFill>
                  <a:schemeClr val="tx1"/>
                </a:solidFill>
              </a:rPr>
              <a:t>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6156325" y="3213100"/>
            <a:ext cx="2519363" cy="26638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STAMPE CON </a:t>
            </a:r>
            <a:br>
              <a:rPr lang="it-IT" b="1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I PEPERONI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484313"/>
            <a:ext cx="55451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1187450" y="333375"/>
            <a:ext cx="6913563" cy="7921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tx1"/>
                </a:solidFill>
                <a:latin typeface="Comic Sans MS" pitchFamily="66" charset="0"/>
              </a:rPr>
              <a:t>STAMPA CON IL RADICCHIO</a:t>
            </a:r>
            <a:endParaRPr lang="it-IT" sz="2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393825"/>
            <a:ext cx="4378325" cy="5226050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3" name="Rettangolo 2"/>
          <p:cNvSpPr/>
          <p:nvPr/>
        </p:nvSpPr>
        <p:spPr>
          <a:xfrm>
            <a:off x="684213" y="260350"/>
            <a:ext cx="7704137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 9 ) PITTURA CON GLI ELEMENTI NATURALI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5724525" y="1557338"/>
            <a:ext cx="2663825" cy="46085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tx1"/>
                </a:solidFill>
                <a:latin typeface="Comic Sans MS" pitchFamily="66" charset="0"/>
              </a:rPr>
              <a:t>Alcuni elementi naturali possono essere usati come materiale per dipingere…come le barbine rosse, il prezzemolo, il pomodoro, il caffè .il cacao ecc..</a:t>
            </a:r>
            <a:endParaRPr lang="it-IT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7561263" cy="5903912"/>
          </a:xfrm>
        </p:spPr>
        <p:txBody>
          <a:bodyPr rtlCol="0">
            <a:normAutofit fontScale="90000"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b="1" dirty="0">
                <a:latin typeface="Comic Sans MS" pitchFamily="66" charset="0"/>
              </a:rPr>
              <a:t> </a:t>
            </a:r>
            <a:r>
              <a:rPr lang="it-IT" sz="2800" b="1" dirty="0" smtClean="0">
                <a:latin typeface="Comic Sans MS" pitchFamily="66" charset="0"/>
              </a:rPr>
              <a:t/>
            </a:r>
            <a:br>
              <a:rPr lang="it-IT" sz="2800" b="1" dirty="0" smtClean="0">
                <a:latin typeface="Comic Sans MS" pitchFamily="66" charset="0"/>
              </a:rPr>
            </a:br>
            <a:r>
              <a:rPr lang="it-IT" sz="2800" b="1" dirty="0" smtClean="0">
                <a:latin typeface="Comic Sans MS" pitchFamily="66" charset="0"/>
              </a:rPr>
              <a:t/>
            </a:r>
            <a:br>
              <a:rPr lang="it-IT" sz="2800" b="1" dirty="0" smtClean="0">
                <a:latin typeface="Comic Sans MS" pitchFamily="66" charset="0"/>
              </a:rPr>
            </a:br>
            <a:r>
              <a:rPr lang="it-IT" sz="2800" b="1" dirty="0">
                <a:latin typeface="Comic Sans MS" pitchFamily="66" charset="0"/>
              </a:rPr>
              <a:t/>
            </a:r>
            <a:br>
              <a:rPr lang="it-IT" sz="2800" b="1" dirty="0">
                <a:latin typeface="Comic Sans MS" pitchFamily="66" charset="0"/>
              </a:rPr>
            </a:br>
            <a:r>
              <a:rPr lang="it-IT" sz="3600" b="1" dirty="0" smtClean="0">
                <a:latin typeface="Comic Sans MS" pitchFamily="66" charset="0"/>
              </a:rPr>
              <a:t>OBIETTIVI GENERALI</a:t>
            </a:r>
            <a:br>
              <a:rPr lang="it-IT" sz="3600" b="1" dirty="0" smtClean="0">
                <a:latin typeface="Comic Sans MS" pitchFamily="66" charset="0"/>
              </a:rPr>
            </a:br>
            <a:r>
              <a:rPr lang="it-IT" sz="2800" b="1" dirty="0" smtClean="0">
                <a:latin typeface="Comic Sans MS" pitchFamily="66" charset="0"/>
              </a:rPr>
              <a:t/>
            </a:r>
            <a:br>
              <a:rPr lang="it-IT" sz="2800" b="1" dirty="0" smtClean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Rafforzare la fiducia nelle proprie capacità espressive e sviluppare la creatività</a:t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Osservare e raccontare un’opera d’arte</a:t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Favorire il superamento delle inibizioni</a:t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Produrre immagini iconiche con materiali di vario tipo</a:t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Promuovere un atteggiamento positivo nei confronti della frutta e della verdura </a:t>
            </a:r>
            <a:r>
              <a:rPr lang="it-IT" sz="2400" dirty="0">
                <a:latin typeface="Comic Sans MS" pitchFamily="66" charset="0"/>
              </a:rPr>
              <a:t>f</a:t>
            </a:r>
            <a:r>
              <a:rPr lang="it-IT" sz="2400" dirty="0" smtClean="0">
                <a:latin typeface="Comic Sans MS" pitchFamily="66" charset="0"/>
              </a:rPr>
              <a:t>avorendo una  « coscienza alimentare»</a:t>
            </a:r>
            <a:r>
              <a:rPr lang="it-IT" sz="2400" dirty="0">
                <a:latin typeface="Comic Sans MS" pitchFamily="66" charset="0"/>
              </a:rPr>
              <a:t/>
            </a:r>
            <a:br>
              <a:rPr lang="it-IT" sz="2400" dirty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Arricchire le capacità espressive</a:t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>Rielaborazione dello schema corporeo attraverso gli elementi naturali</a:t>
            </a: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/>
              <a:t/>
            </a:r>
            <a:br>
              <a:rPr lang="it-IT" sz="2000" dirty="0"/>
            </a:br>
            <a:endParaRPr 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765175"/>
            <a:ext cx="6697662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2988" y="188913"/>
            <a:ext cx="5022850" cy="639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033838" cy="6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Immagin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95263"/>
            <a:ext cx="4103687" cy="6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Immagin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443038"/>
            <a:ext cx="367347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arrotondato 3"/>
          <p:cNvSpPr/>
          <p:nvPr/>
        </p:nvSpPr>
        <p:spPr>
          <a:xfrm>
            <a:off x="5580063" y="1773238"/>
            <a:ext cx="2808287" cy="38163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FACCE CON FRUTTA E VERDURA SU FONDO </a:t>
            </a:r>
            <a:br>
              <a:rPr lang="it-IT" b="1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NERO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I bambini disegnano a piacere vari elementi poi li ritagliano e compongono il loro elaborato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11188" y="333375"/>
            <a:ext cx="7993062" cy="93503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10) </a:t>
            </a: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</a:t>
            </a: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RUTTA E VERDURA PER GIOCARE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CON IL NOSTRO CORPO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050" cy="922337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4000" dirty="0" smtClean="0">
                <a:solidFill>
                  <a:schemeClr val="tx1"/>
                </a:solidFill>
                <a:latin typeface="Comic Sans MS" pitchFamily="66" charset="0"/>
              </a:rPr>
              <a:t>Facce con frutta e verdura su i piatti</a:t>
            </a:r>
            <a:endParaRPr lang="it-IT" sz="4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5538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58913"/>
            <a:ext cx="6784975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olo 1"/>
          <p:cNvSpPr>
            <a:spLocks noGrp="1"/>
          </p:cNvSpPr>
          <p:nvPr>
            <p:ph type="title"/>
          </p:nvPr>
        </p:nvSpPr>
        <p:spPr>
          <a:xfrm>
            <a:off x="900113" y="274638"/>
            <a:ext cx="7848600" cy="993775"/>
          </a:xfrm>
        </p:spPr>
        <p:txBody>
          <a:bodyPr/>
          <a:lstStyle/>
          <a:p>
            <a:endParaRPr lang="it-IT" sz="2000" b="1" smtClean="0">
              <a:latin typeface="Comic Sans MS" pitchFamily="66" charset="0"/>
            </a:endParaRPr>
          </a:p>
        </p:txBody>
      </p:sp>
      <p:pic>
        <p:nvPicPr>
          <p:cNvPr id="66562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412875"/>
            <a:ext cx="532765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arrotondato 3"/>
          <p:cNvSpPr/>
          <p:nvPr/>
        </p:nvSpPr>
        <p:spPr>
          <a:xfrm>
            <a:off x="919163" y="260350"/>
            <a:ext cx="7848600" cy="10080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RITAGLI DI FRUTTA E ORTAGGI PER RICOSTRUIRE IL NOSTRO CORPO</a:t>
            </a:r>
            <a:endParaRPr lang="it-IT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919288"/>
            <a:ext cx="73152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1177925" y="460375"/>
            <a:ext cx="7200900" cy="10795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FASE 12 ) NOI COME ARCIMBOLDO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1"/>
                </a:solidFill>
                <a:latin typeface="Comic Sans MS" pitchFamily="66" charset="0"/>
              </a:rPr>
              <a:t>Modifichiamo le nostre foto fino a diventare simili ai personaggi delle opere di Arcimboldo</a:t>
            </a:r>
            <a:endParaRPr lang="it-IT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900113" y="496888"/>
            <a:ext cx="7416800" cy="1203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Comic Sans MS" pitchFamily="66" charset="0"/>
              </a:rPr>
              <a:t>FASE 12) I COLORI DELLA FRUTTA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Comic Sans MS" pitchFamily="66" charset="0"/>
              </a:rPr>
              <a:t> E DELLA VERDURA</a:t>
            </a:r>
            <a:endParaRPr lang="it-IT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8610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755775"/>
            <a:ext cx="7416800" cy="48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176713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Immagin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57563"/>
            <a:ext cx="4176713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Immagin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93675"/>
            <a:ext cx="3816350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Immagin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1075" y="3392488"/>
            <a:ext cx="3813175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46038"/>
            <a:ext cx="7859713" cy="460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it-IT" sz="3200" dirty="0">
              <a:latin typeface="Comic Sans MS" pitchFamily="66" charset="0"/>
            </a:endParaRPr>
          </a:p>
        </p:txBody>
      </p:sp>
      <p:pic>
        <p:nvPicPr>
          <p:cNvPr id="70658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628775"/>
            <a:ext cx="72009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4090987"/>
          </a:xfrm>
        </p:spPr>
        <p:txBody>
          <a:bodyPr/>
          <a:lstStyle/>
          <a:p>
            <a:r>
              <a:rPr lang="it-IT" smtClean="0">
                <a:latin typeface="Comic Sans MS" pitchFamily="66" charset="0"/>
              </a:rPr>
              <a:t>Tempi</a:t>
            </a:r>
            <a:br>
              <a:rPr lang="it-IT" smtClean="0">
                <a:latin typeface="Comic Sans MS" pitchFamily="66" charset="0"/>
              </a:rPr>
            </a:br>
            <a:r>
              <a:rPr lang="it-IT" smtClean="0">
                <a:latin typeface="Comic Sans MS" pitchFamily="66" charset="0"/>
              </a:rPr>
              <a:t/>
            </a:r>
            <a:br>
              <a:rPr lang="it-IT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Da gennaio a giugno per due volte a settimana</a:t>
            </a:r>
            <a:r>
              <a:rPr lang="it-IT" smtClean="0">
                <a:latin typeface="Comic Sans MS" pitchFamily="66" charset="0"/>
              </a:rPr>
              <a:t/>
            </a:r>
            <a:br>
              <a:rPr lang="it-IT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>rivolgendo le attività alcune volte a piccoli gruppi, altre alla classe intera</a:t>
            </a:r>
            <a:endParaRPr lang="it-IT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1925"/>
          </a:xfrm>
        </p:spPr>
        <p:txBody>
          <a:bodyPr/>
          <a:lstStyle/>
          <a:p>
            <a:r>
              <a:rPr lang="it-IT" sz="2800" smtClean="0">
                <a:latin typeface="Comic Sans MS" pitchFamily="66" charset="0"/>
              </a:rPr>
              <a:t>Verifica e valutazione </a:t>
            </a:r>
            <a:br>
              <a:rPr lang="it-IT" sz="2800" smtClean="0">
                <a:latin typeface="Comic Sans MS" pitchFamily="66" charset="0"/>
              </a:rPr>
            </a:br>
            <a:r>
              <a:rPr lang="it-IT" sz="2400" smtClean="0">
                <a:latin typeface="Comic Sans MS" pitchFamily="66" charset="0"/>
              </a:rPr>
              <a:t/>
            </a:r>
            <a:br>
              <a:rPr lang="it-IT" sz="2400" smtClean="0">
                <a:latin typeface="Comic Sans MS" pitchFamily="66" charset="0"/>
              </a:rPr>
            </a:br>
            <a:endParaRPr lang="it-IT" sz="2400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60340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2800" dirty="0" smtClean="0">
                <a:latin typeface="Comic Sans MS" pitchFamily="66" charset="0"/>
              </a:rPr>
              <a:t/>
            </a:r>
            <a:br>
              <a:rPr lang="it-IT" sz="2800" dirty="0" smtClean="0">
                <a:latin typeface="Comic Sans MS" pitchFamily="66" charset="0"/>
              </a:rPr>
            </a:br>
            <a:r>
              <a:rPr lang="it-IT" sz="2800" dirty="0">
                <a:latin typeface="Comic Sans MS" pitchFamily="66" charset="0"/>
              </a:rPr>
              <a:t/>
            </a:r>
            <a:br>
              <a:rPr lang="it-IT" sz="2800" dirty="0">
                <a:latin typeface="Comic Sans MS" pitchFamily="66" charset="0"/>
              </a:rPr>
            </a:br>
            <a:r>
              <a:rPr lang="it-IT" sz="2800" dirty="0" smtClean="0">
                <a:latin typeface="Comic Sans MS" pitchFamily="66" charset="0"/>
              </a:rPr>
              <a:t/>
            </a:r>
            <a:br>
              <a:rPr lang="it-IT" sz="2800" dirty="0" smtClean="0">
                <a:latin typeface="Comic Sans MS" pitchFamily="66" charset="0"/>
              </a:rPr>
            </a:br>
            <a:r>
              <a:rPr lang="it-IT" sz="2800" dirty="0">
                <a:latin typeface="Comic Sans MS" pitchFamily="66" charset="0"/>
              </a:rPr>
              <a:t/>
            </a:r>
            <a:br>
              <a:rPr lang="it-IT" sz="2800" dirty="0">
                <a:latin typeface="Comic Sans MS" pitchFamily="66" charset="0"/>
              </a:rPr>
            </a:br>
            <a:r>
              <a:rPr lang="it-IT" sz="3100" b="1" dirty="0" smtClean="0">
                <a:latin typeface="Comic Sans MS" pitchFamily="66" charset="0"/>
              </a:rPr>
              <a:t>PERCORSO METODOLOGICO</a:t>
            </a:r>
            <a:br>
              <a:rPr lang="it-IT" sz="3100" b="1" dirty="0" smtClean="0">
                <a:latin typeface="Comic Sans MS" pitchFamily="66" charset="0"/>
              </a:rPr>
            </a:br>
            <a:r>
              <a:rPr lang="it-IT" sz="2200" dirty="0" smtClean="0">
                <a:latin typeface="Comic Sans MS" pitchFamily="66" charset="0"/>
              </a:rPr>
              <a:t/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1) </a:t>
            </a:r>
            <a:r>
              <a:rPr lang="it-IT" sz="2200" dirty="0" smtClean="0">
                <a:latin typeface="Comic Sans MS" pitchFamily="66" charset="0"/>
              </a:rPr>
              <a:t>I bambini portano a scuola frutta e verdura scelta con i genitori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2</a:t>
            </a:r>
            <a:r>
              <a:rPr lang="it-IT" sz="2200" dirty="0" smtClean="0">
                <a:latin typeface="Comic Sans MS" pitchFamily="66" charset="0"/>
              </a:rPr>
              <a:t>)Osservazione libera della frutta e della verdura portata dai bambini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3</a:t>
            </a:r>
            <a:r>
              <a:rPr lang="it-IT" sz="2200" dirty="0" smtClean="0">
                <a:latin typeface="Comic Sans MS" pitchFamily="66" charset="0"/>
              </a:rPr>
              <a:t>)Proiezione di opere di Arcimboldo e osservazione delle stesse attraverso la messa a disposizione di libri, fotocopie ecc.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4</a:t>
            </a:r>
            <a:r>
              <a:rPr lang="it-IT" sz="2200" dirty="0" smtClean="0">
                <a:latin typeface="Comic Sans MS" pitchFamily="66" charset="0"/>
              </a:rPr>
              <a:t>)Ascolto della breve storia del pittore e rielaborazione grafica.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5</a:t>
            </a:r>
            <a:r>
              <a:rPr lang="it-IT" sz="2200" dirty="0" smtClean="0">
                <a:latin typeface="Comic Sans MS" pitchFamily="66" charset="0"/>
              </a:rPr>
              <a:t>) realizzazione delle opere in tridimensione con gli elementi naturali a piacere dei bambini,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6</a:t>
            </a:r>
            <a:r>
              <a:rPr lang="it-IT" sz="2200" dirty="0" smtClean="0">
                <a:latin typeface="Comic Sans MS" pitchFamily="66" charset="0"/>
              </a:rPr>
              <a:t>)Riproduzione delle opere con le riviste.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7</a:t>
            </a:r>
            <a:r>
              <a:rPr lang="it-IT" sz="2200" dirty="0" smtClean="0">
                <a:latin typeface="Comic Sans MS" pitchFamily="66" charset="0"/>
              </a:rPr>
              <a:t>) Puzzle dell’opera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8</a:t>
            </a:r>
            <a:r>
              <a:rPr lang="it-IT" sz="2200" dirty="0" smtClean="0">
                <a:latin typeface="Comic Sans MS" pitchFamily="66" charset="0"/>
              </a:rPr>
              <a:t>) pittura con la frutta e la verdura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9</a:t>
            </a:r>
            <a:r>
              <a:rPr lang="it-IT" sz="2200" dirty="0" smtClean="0">
                <a:latin typeface="Comic Sans MS" pitchFamily="66" charset="0"/>
              </a:rPr>
              <a:t>) Stampa con gli elementi naturali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10</a:t>
            </a:r>
            <a:r>
              <a:rPr lang="it-IT" sz="2200" dirty="0" smtClean="0">
                <a:latin typeface="Comic Sans MS" pitchFamily="66" charset="0"/>
              </a:rPr>
              <a:t>)Frutta e verdura per giocare con il corpo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11</a:t>
            </a:r>
            <a:r>
              <a:rPr lang="it-IT" sz="2200" dirty="0" smtClean="0">
                <a:latin typeface="Comic Sans MS" pitchFamily="66" charset="0"/>
              </a:rPr>
              <a:t>) I colori della frutta e della verdura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b="1" dirty="0" smtClean="0">
                <a:latin typeface="Comic Sans MS" pitchFamily="66" charset="0"/>
              </a:rPr>
              <a:t>12</a:t>
            </a:r>
            <a:r>
              <a:rPr lang="it-IT" sz="2200" dirty="0" smtClean="0">
                <a:latin typeface="Comic Sans MS" pitchFamily="66" charset="0"/>
              </a:rPr>
              <a:t>)  Noi come </a:t>
            </a:r>
            <a:r>
              <a:rPr lang="it-IT" sz="2200" dirty="0">
                <a:latin typeface="Comic Sans MS" pitchFamily="66" charset="0"/>
              </a:rPr>
              <a:t>A</a:t>
            </a:r>
            <a:r>
              <a:rPr lang="it-IT" sz="2200" dirty="0" smtClean="0">
                <a:latin typeface="Comic Sans MS" pitchFamily="66" charset="0"/>
              </a:rPr>
              <a:t>rcimboldo</a:t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dirty="0" smtClean="0">
                <a:latin typeface="Comic Sans MS" pitchFamily="66" charset="0"/>
              </a:rPr>
              <a:t/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dirty="0" smtClean="0">
                <a:latin typeface="Comic Sans MS" pitchFamily="66" charset="0"/>
              </a:rPr>
              <a:t/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dirty="0" smtClean="0">
                <a:latin typeface="Comic Sans MS" pitchFamily="66" charset="0"/>
              </a:rPr>
              <a:t/>
            </a:r>
            <a:br>
              <a:rPr lang="it-IT" sz="2200" dirty="0" smtClean="0">
                <a:latin typeface="Comic Sans MS" pitchFamily="66" charset="0"/>
              </a:rPr>
            </a:br>
            <a:r>
              <a:rPr lang="it-IT" sz="2200" dirty="0" smtClean="0">
                <a:latin typeface="Comic Sans MS" pitchFamily="66" charset="0"/>
              </a:rPr>
              <a:t/>
            </a:r>
            <a:br>
              <a:rPr lang="it-IT" sz="2200" dirty="0" smtClean="0">
                <a:latin typeface="Comic Sans MS" pitchFamily="66" charset="0"/>
              </a:rPr>
            </a:br>
            <a:endParaRPr lang="it-IT" sz="2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7825"/>
          </a:xfrm>
        </p:spPr>
        <p:txBody>
          <a:bodyPr/>
          <a:lstStyle/>
          <a:p>
            <a:r>
              <a:rPr lang="it-IT" sz="2800" smtClean="0">
                <a:latin typeface="Comic Sans MS" pitchFamily="66" charset="0"/>
              </a:rPr>
              <a:t/>
            </a:r>
            <a:br>
              <a:rPr lang="it-IT" sz="2800" smtClean="0">
                <a:latin typeface="Comic Sans MS" pitchFamily="66" charset="0"/>
              </a:rPr>
            </a:br>
            <a:r>
              <a:rPr lang="it-IT" sz="2800" smtClean="0">
                <a:latin typeface="Comic Sans MS" pitchFamily="66" charset="0"/>
              </a:rPr>
              <a:t/>
            </a:r>
            <a:br>
              <a:rPr lang="it-IT" sz="2800" smtClean="0">
                <a:latin typeface="Comic Sans MS" pitchFamily="66" charset="0"/>
              </a:rPr>
            </a:br>
            <a:r>
              <a:rPr lang="it-IT" sz="2800" smtClean="0">
                <a:latin typeface="Comic Sans MS" pitchFamily="66" charset="0"/>
              </a:rPr>
              <a:t/>
            </a:r>
            <a:br>
              <a:rPr lang="it-IT" sz="2800" smtClean="0">
                <a:latin typeface="Comic Sans MS" pitchFamily="66" charset="0"/>
              </a:rPr>
            </a:br>
            <a:r>
              <a:rPr lang="it-IT" sz="2800" smtClean="0">
                <a:latin typeface="Comic Sans MS" pitchFamily="66" charset="0"/>
              </a:rPr>
              <a:t/>
            </a:r>
            <a:br>
              <a:rPr lang="it-IT" sz="2800" smtClean="0">
                <a:latin typeface="Comic Sans MS" pitchFamily="66" charset="0"/>
              </a:rPr>
            </a:br>
            <a:endParaRPr lang="it-IT" sz="1800" smtClean="0"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27088" y="476250"/>
            <a:ext cx="7993062" cy="1081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1) I BAMBINI PORTANO A SCUOLA VERDURA E ORTAGGI  SCELTE CON I GENITORI 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042988" y="2997200"/>
            <a:ext cx="7416800" cy="19446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it-IT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.FASE 2)  </a:t>
            </a: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Con la frutta e la verdura portata  viene organizzata un’attività di osservazione e manipolazione libera del materiale..</a:t>
            </a:r>
            <a:br>
              <a:rPr lang="it-IT" b="1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L’osservazione sarà libera senza indicazione delle insegnanti, i bambini potranno toccare, aprire, </a:t>
            </a:r>
            <a:r>
              <a:rPr lang="it-IT" b="1" dirty="0" err="1">
                <a:solidFill>
                  <a:schemeClr val="tx1"/>
                </a:solidFill>
                <a:latin typeface="Comic Sans MS" pitchFamily="66" charset="0"/>
              </a:rPr>
              <a:t>tagliare,schiacciare</a:t>
            </a: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, grattare spremere mangiare gli alimenti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4249738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Immagin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33375"/>
            <a:ext cx="4176712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arrotondato 2"/>
          <p:cNvSpPr/>
          <p:nvPr/>
        </p:nvSpPr>
        <p:spPr>
          <a:xfrm>
            <a:off x="6443663" y="1341438"/>
            <a:ext cx="720725" cy="142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2376488" y="2133600"/>
            <a:ext cx="755650" cy="215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" name="Rettangolo 5"/>
          <p:cNvSpPr/>
          <p:nvPr/>
        </p:nvSpPr>
        <p:spPr>
          <a:xfrm flipV="1">
            <a:off x="1476375" y="2241550"/>
            <a:ext cx="503238" cy="395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268413"/>
            <a:ext cx="51435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1331913" y="333375"/>
            <a:ext cx="7272337" cy="574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FASE 2 ) I FAMBINI OSSERVANO GIOCANO PASTICCIANO CON GLI ELEMENTI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059113" y="3213100"/>
            <a:ext cx="73025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3924300" y="2492375"/>
            <a:ext cx="503238" cy="730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5508625" y="2614613"/>
            <a:ext cx="503238" cy="46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6372225" y="3284538"/>
            <a:ext cx="360363" cy="46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3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2400" dirty="0" smtClean="0">
                <a:latin typeface="Comic Sans MS" pitchFamily="66" charset="0"/>
              </a:rPr>
              <a:t/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>
                <a:latin typeface="Comic Sans MS" pitchFamily="66" charset="0"/>
              </a:rPr>
              <a:t/>
            </a:r>
            <a:br>
              <a:rPr lang="it-IT" sz="2400" dirty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/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400" dirty="0">
                <a:latin typeface="Comic Sans MS" pitchFamily="66" charset="0"/>
              </a:rPr>
              <a:t/>
            </a:r>
            <a:br>
              <a:rPr lang="it-IT" sz="2400" dirty="0">
                <a:latin typeface="Comic Sans MS" pitchFamily="66" charset="0"/>
              </a:rPr>
            </a:br>
            <a:r>
              <a:rPr lang="it-IT" sz="2400" dirty="0" smtClean="0">
                <a:latin typeface="Comic Sans MS" pitchFamily="66" charset="0"/>
              </a:rPr>
              <a:t/>
            </a:r>
            <a:br>
              <a:rPr lang="it-IT" sz="2400" dirty="0" smtClean="0">
                <a:latin typeface="Comic Sans MS" pitchFamily="66" charset="0"/>
              </a:rPr>
            </a:br>
            <a:r>
              <a:rPr lang="it-IT" sz="2700" dirty="0" smtClean="0">
                <a:latin typeface="Comic Sans MS" pitchFamily="66" charset="0"/>
              </a:rPr>
              <a:t>Proiezione di molteplici opere del pittore Arcimboldo, i bambini avranno inoltre a disposizione stampe e libri per un’osservazione più libera e mirata delle immagini.</a:t>
            </a:r>
            <a:br>
              <a:rPr lang="it-IT" sz="2700" dirty="0" smtClean="0">
                <a:latin typeface="Comic Sans MS" pitchFamily="66" charset="0"/>
              </a:rPr>
            </a:br>
            <a:r>
              <a:rPr lang="it-IT" sz="2700" dirty="0" smtClean="0">
                <a:latin typeface="Comic Sans MS" pitchFamily="66" charset="0"/>
              </a:rPr>
              <a:t>L’Osservazione sarà collettiva, durante questa fase i bambini sono invitati a raccontare quello che vedono e individuare i frutti e gli ortaggi che riconoscono.</a:t>
            </a:r>
            <a:br>
              <a:rPr lang="it-IT" sz="2700" dirty="0" smtClean="0">
                <a:latin typeface="Comic Sans MS" pitchFamily="66" charset="0"/>
              </a:rPr>
            </a:br>
            <a:r>
              <a:rPr lang="it-IT" sz="2700" dirty="0" smtClean="0">
                <a:latin typeface="Comic Sans MS" pitchFamily="66" charset="0"/>
              </a:rPr>
              <a:t>Aiuteremo i bambini con domande stimolo per guidarli</a:t>
            </a:r>
            <a:br>
              <a:rPr lang="it-IT" sz="2700" dirty="0" smtClean="0">
                <a:latin typeface="Comic Sans MS" pitchFamily="66" charset="0"/>
              </a:rPr>
            </a:br>
            <a:r>
              <a:rPr lang="it-IT" sz="2700" dirty="0" smtClean="0">
                <a:latin typeface="Comic Sans MS" pitchFamily="66" charset="0"/>
              </a:rPr>
              <a:t> nell’ osservazione.</a:t>
            </a:r>
            <a:br>
              <a:rPr lang="it-IT" sz="2700" dirty="0" smtClean="0">
                <a:latin typeface="Comic Sans MS" pitchFamily="66" charset="0"/>
              </a:rPr>
            </a:br>
            <a:r>
              <a:rPr lang="it-IT" sz="2700" dirty="0" smtClean="0">
                <a:latin typeface="Comic Sans MS" pitchFamily="66" charset="0"/>
              </a:rPr>
              <a:t/>
            </a:r>
            <a:br>
              <a:rPr lang="it-IT" sz="2700" dirty="0" smtClean="0">
                <a:latin typeface="Comic Sans MS" pitchFamily="66" charset="0"/>
              </a:rPr>
            </a:br>
            <a:r>
              <a:rPr lang="it-IT" sz="2700" dirty="0" smtClean="0">
                <a:latin typeface="Comic Sans MS" pitchFamily="66" charset="0"/>
              </a:rPr>
              <a:t/>
            </a:r>
            <a:br>
              <a:rPr lang="it-IT" sz="2700" dirty="0" smtClean="0">
                <a:latin typeface="Comic Sans MS" pitchFamily="66" charset="0"/>
              </a:rPr>
            </a:br>
            <a:endParaRPr lang="it-IT" sz="2700" dirty="0"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27088" y="620713"/>
            <a:ext cx="7632700" cy="86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1"/>
                </a:solidFill>
                <a:latin typeface="Comic Sans MS" pitchFamily="66" charset="0"/>
              </a:rPr>
              <a:t> FASE 3 ) OSSERVAZIONE COLLETTIVA DELLE OPERE</a:t>
            </a:r>
            <a:endParaRPr lang="it-I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720</Words>
  <Application>Microsoft Office PowerPoint</Application>
  <PresentationFormat>Presentazione su schermo (4:3)</PresentationFormat>
  <Paragraphs>50</Paragraphs>
  <Slides>40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Modello struttura</vt:lpstr>
      </vt:variant>
      <vt:variant>
        <vt:i4>2</vt:i4>
      </vt:variant>
      <vt:variant>
        <vt:lpstr>Titoli diapositive</vt:lpstr>
      </vt:variant>
      <vt:variant>
        <vt:i4>40</vt:i4>
      </vt:variant>
    </vt:vector>
  </HeadingPairs>
  <TitlesOfParts>
    <vt:vector size="45" baseType="lpstr">
      <vt:lpstr>Calibri</vt:lpstr>
      <vt:lpstr>Arial</vt:lpstr>
      <vt:lpstr>Comic Sans MS</vt:lpstr>
      <vt:lpstr>Tema di Office</vt:lpstr>
      <vt:lpstr>Personalizza struttura</vt:lpstr>
      <vt:lpstr>  « L’ARTE NEL PIATTO « Percorso sulla creatività nella scuola dell’infanzia Scuola dell’infanzia « PIANEZZOLI» INSEGNANTI: Matteoli Nadia e Gabbrielli Ombretta    </vt:lpstr>
      <vt:lpstr>FINALITA’   « POTENZIARE IL PENSIERO DIVERGENTE  ATTRAVERSO L’ARTE E  GLI ELEMENTI NATURALI «  </vt:lpstr>
      <vt:lpstr>    OBIETTIVI GENERALI  Rafforzare la fiducia nelle proprie capacità espressive e sviluppare la creatività Osservare e raccontare un’opera d’arte Favorire il superamento delle inibizioni Produrre immagini iconiche con materiali di vario tipo Promuovere un atteggiamento positivo nei confronti della frutta e della verdura favorendo una  « coscienza alimentare» Arricchire le capacità espressive Rielaborazione dello schema corporeo attraverso gli elementi naturali     </vt:lpstr>
      <vt:lpstr>Tempi  Da gennaio a giugno per due volte a settimana rivolgendo le attività alcune volte a piccoli gruppi, altre alla classe intera</vt:lpstr>
      <vt:lpstr>    PERCORSO METODOLOGICO  1) I bambini portano a scuola frutta e verdura scelta con i genitori 2)Osservazione libera della frutta e della verdura portata dai bambini 3)Proiezione di opere di Arcimboldo e osservazione delle stesse attraverso la messa a disposizione di libri, fotocopie ecc. 4)Ascolto della breve storia del pittore e rielaborazione grafica. 5) realizzazione delle opere in tridimensione con gli elementi naturali a piacere dei bambini, 6)Riproduzione delle opere con le riviste. 7) Puzzle dell’opera 8) pittura con la frutta e la verdura 9) Stampa con gli elementi naturali 10)Frutta e verdura per giocare con il corpo 11) I colori della frutta e della verdura 12)  Noi come Arcimboldo     </vt:lpstr>
      <vt:lpstr>    </vt:lpstr>
      <vt:lpstr>Diapositiva 7</vt:lpstr>
      <vt:lpstr>Diapositiva 8</vt:lpstr>
      <vt:lpstr>     Proiezione di molteplici opere del pittore Arcimboldo, i bambini avranno inoltre a disposizione stampe e libri per un’osservazione più libera e mirata delle immagini. L’Osservazione sarà collettiva, durante questa fase i bambini sono invitati a raccontare quello che vedono e individuare i frutti e gli ortaggi che riconoscono. Aiuteremo i bambini con domande stimolo per guidarli  nell’ osservazione.   </vt:lpstr>
      <vt:lpstr>«Re Rodolfo»</vt:lpstr>
      <vt:lpstr>Diapositiva 11</vt:lpstr>
      <vt:lpstr>Diapositiva 12</vt:lpstr>
      <vt:lpstr>«L’ORTOLANO»</vt:lpstr>
      <vt:lpstr>Diapositiva 14</vt:lpstr>
      <vt:lpstr>Diapositiva 15</vt:lpstr>
      <vt:lpstr>Diapositiva 16</vt:lpstr>
      <vt:lpstr>   Realizzazione di un opera ispirandosi alle opere del pittore I bambini avranno a disposizione la frutta e la verdura e liberamente realizzeranno la propria opera sul tavolo Successivamente i lavori saranno condivisi con i compagni, tutti andranno a vedere e a osservare i quadri degli altri come se fossimo ad una mostra. Importanza della condivisione  </vt:lpstr>
      <vt:lpstr>Diapositiva 18</vt:lpstr>
      <vt:lpstr>Diapositiva 19</vt:lpstr>
      <vt:lpstr>Diapositiva 20</vt:lpstr>
      <vt:lpstr> I bambini hanno a disposizione colla, forbici e riviste dalle quali ritaglieranno immagini  di frutta e ortaggi che serviranno in seguito alla realizzazione della loro opera</vt:lpstr>
      <vt:lpstr>Diapositiva 22</vt:lpstr>
      <vt:lpstr>  Per il puzzle abbiamo scelto l’opera che ritrae Re Rodolfo perché è un’immagine abbastanza definita nel riconoscimento degli elementi che la compongono . Divideremo l’opera in modo diverso a secondo dell’età dei bambini: 1- due pezzi per i bambini di tre anni 2- quattro/sei pezzi per i bambini di quattro anni 3- otto/dieci pezzi per i bambini di cinque anni </vt:lpstr>
      <vt:lpstr>« RE  RODOLFO « 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Facce con frutta e verdura su i piatti</vt:lpstr>
      <vt:lpstr>Diapositiva 35</vt:lpstr>
      <vt:lpstr>Diapositiva 36</vt:lpstr>
      <vt:lpstr>Diapositiva 37</vt:lpstr>
      <vt:lpstr>Diapositiva 38</vt:lpstr>
      <vt:lpstr>Diapositiva 39</vt:lpstr>
      <vt:lpstr>Verifica e valutazione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DALLA FRUTTA ALL’ARTE percorso espressivo nella Scuola dell’Infanzia</dc:title>
  <dc:creator>acer</dc:creator>
  <cp:lastModifiedBy>Admin</cp:lastModifiedBy>
  <cp:revision>78</cp:revision>
  <dcterms:created xsi:type="dcterms:W3CDTF">2019-05-23T06:55:17Z</dcterms:created>
  <dcterms:modified xsi:type="dcterms:W3CDTF">2019-10-02T17:53:00Z</dcterms:modified>
</cp:coreProperties>
</file>